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2" r:id="rId4"/>
    <p:sldId id="265" r:id="rId5"/>
    <p:sldId id="283" r:id="rId6"/>
    <p:sldId id="286" r:id="rId7"/>
    <p:sldId id="268" r:id="rId8"/>
    <p:sldId id="278" r:id="rId9"/>
    <p:sldId id="272" r:id="rId10"/>
    <p:sldId id="280" r:id="rId11"/>
    <p:sldId id="284" r:id="rId12"/>
    <p:sldId id="281" r:id="rId13"/>
    <p:sldId id="28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0B7"/>
    <a:srgbClr val="DF5761"/>
    <a:srgbClr val="9E0E11"/>
    <a:srgbClr val="BD92DE"/>
    <a:srgbClr val="E79689"/>
    <a:srgbClr val="FCFC60"/>
    <a:srgbClr val="F0F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6" autoAdjust="0"/>
    <p:restoredTop sz="94660"/>
  </p:normalViewPr>
  <p:slideViewPr>
    <p:cSldViewPr snapToGrid="0">
      <p:cViewPr varScale="1">
        <p:scale>
          <a:sx n="87" d="100"/>
          <a:sy n="87"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8F998-A0BD-402B-B963-CD0DE1851FD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4CE6800-428C-4FFD-B1A6-1FC8B2D0A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A14AAA3-44BA-41AD-8E41-71A8F6011C24}"/>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CBE3B57A-454C-4C56-8D44-30A2E4B393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28DF0F-4662-4FEA-909A-6B099CBA882E}"/>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19173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B480D-F4C0-43E8-A47F-DE61B4DF362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E9F112B-BC80-48EA-9327-B221C8964FB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C09664-921D-4689-831C-FFD9DB14D2C1}"/>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F3B269C4-897A-48DE-BD52-E1BA3AD955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726CE8-BFDB-437B-9F2E-B35F0AD5BB69}"/>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293976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0A8BD5C-D16A-4DE1-B3A9-942C3D7FDB1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F2DD790-9C51-4E6E-9EDE-08ACFC9251B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929856-8506-499B-A29A-D0B9106163ED}"/>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ADCB4973-3179-4CAE-8C58-8728EDA60B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272446-7362-4388-8632-2F89EE33EDCE}"/>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16688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394CF-92CF-48D2-97F1-4C9165723C4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E21B5AC-3CFD-4197-91FE-8FB43DA25C7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0B637E-24CF-41FA-9E21-13C09E393C89}"/>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D31F6B93-D499-4AC3-93EB-277A4E67C9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8A7D26-D08F-4C65-8C55-A3329623CA92}"/>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215315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223FD-6B11-40AD-AF98-0E6DBC757F9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6E85A21-340F-4F4B-9EFF-F91E85A9D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3B4F9B0-429E-421E-A463-2972AE841A9C}"/>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A6A4F63A-043A-43BD-BC13-6C7EE10FFB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C34BC1-49B8-4B14-A88D-595CC6F0A2CB}"/>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404521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DA22F-903A-4889-BA9D-50C166AD2E1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18A5EFC-6A69-45C7-A446-65B1144B7F2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AA2486-98AB-4DBD-B552-AB61D6664F7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123C132-6B67-4805-9EFF-8B29AE77DFF6}"/>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6" name="Fußzeilenplatzhalter 5">
            <a:extLst>
              <a:ext uri="{FF2B5EF4-FFF2-40B4-BE49-F238E27FC236}">
                <a16:creationId xmlns:a16="http://schemas.microsoft.com/office/drawing/2014/main" id="{86D5BAA8-4B15-44C5-8A99-8332E2F624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F1FAF6-FF53-4A98-AD30-EA086B63FDD0}"/>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97940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33215-799B-44AB-AF8B-CC884AB367A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AB8F927-0F9E-4759-9FB1-4269B198B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856087E-AE92-4FE3-A3A7-9517E56A8FB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CE0C192-7D57-44E1-8DAE-CE4DFF53B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4C7845F-2701-4A3B-BEA9-EBF0FB23374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AA7D0EE-B9EE-460A-A023-948EF9BA2692}"/>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8" name="Fußzeilenplatzhalter 7">
            <a:extLst>
              <a:ext uri="{FF2B5EF4-FFF2-40B4-BE49-F238E27FC236}">
                <a16:creationId xmlns:a16="http://schemas.microsoft.com/office/drawing/2014/main" id="{F0B102F1-A328-44AC-B8BB-799D0AB8113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F65F509-D62C-4011-B32F-EEE3342B55AB}"/>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257901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73BD3-CFCE-4313-9818-DC60E309229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A6A9C42-3E4F-45F9-AC50-9B3B3AD0B8CD}"/>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4" name="Fußzeilenplatzhalter 3">
            <a:extLst>
              <a:ext uri="{FF2B5EF4-FFF2-40B4-BE49-F238E27FC236}">
                <a16:creationId xmlns:a16="http://schemas.microsoft.com/office/drawing/2014/main" id="{13B4D17F-9273-4D8F-B69D-591B109C243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4A7E398-89C8-4331-8FE1-657CD74C5815}"/>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341591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CCE139A-CC24-4820-B130-BB6D7220811A}"/>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3" name="Fußzeilenplatzhalter 2">
            <a:extLst>
              <a:ext uri="{FF2B5EF4-FFF2-40B4-BE49-F238E27FC236}">
                <a16:creationId xmlns:a16="http://schemas.microsoft.com/office/drawing/2014/main" id="{EAC1BBA5-782A-4FD0-B363-F47BE1EA1A2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9C8B6FE-2A8C-4C28-A416-97CE1F9CBB72}"/>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145683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F369B-CFDA-4C23-8F63-044329FF67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F5DFCB8-885E-4123-A160-610E8AD3B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BB0E53F-8027-40CE-B164-8AEB54800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95F92A8-A62E-4EAB-9485-74F26CD73D9D}"/>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6" name="Fußzeilenplatzhalter 5">
            <a:extLst>
              <a:ext uri="{FF2B5EF4-FFF2-40B4-BE49-F238E27FC236}">
                <a16:creationId xmlns:a16="http://schemas.microsoft.com/office/drawing/2014/main" id="{4520C430-E642-4360-9106-83517720D5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702F74-AEF2-4BDB-A4F7-E3D6E50615FA}"/>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266747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C2005-C770-479C-8DAA-2CD2E5ECEE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FCF1CA9-C3A4-41AD-85F0-0132EBDE3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5BFCCF-5A6A-4BA3-A6AB-7F7A8222A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CF86BCF-72C3-41F6-98EA-FF54FD3C0768}"/>
              </a:ext>
            </a:extLst>
          </p:cNvPr>
          <p:cNvSpPr>
            <a:spLocks noGrp="1"/>
          </p:cNvSpPr>
          <p:nvPr>
            <p:ph type="dt" sz="half" idx="10"/>
          </p:nvPr>
        </p:nvSpPr>
        <p:spPr/>
        <p:txBody>
          <a:bodyPr/>
          <a:lstStyle/>
          <a:p>
            <a:fld id="{2FABF551-1DDF-473E-AC71-3F083386482B}" type="datetimeFigureOut">
              <a:rPr lang="de-DE" smtClean="0"/>
              <a:t>08.06.2021</a:t>
            </a:fld>
            <a:endParaRPr lang="de-DE"/>
          </a:p>
        </p:txBody>
      </p:sp>
      <p:sp>
        <p:nvSpPr>
          <p:cNvPr id="6" name="Fußzeilenplatzhalter 5">
            <a:extLst>
              <a:ext uri="{FF2B5EF4-FFF2-40B4-BE49-F238E27FC236}">
                <a16:creationId xmlns:a16="http://schemas.microsoft.com/office/drawing/2014/main" id="{E06EAF71-6D51-40FB-A06F-763FD4F71C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494ADF8-655F-449B-9FE1-98F3B97E697F}"/>
              </a:ext>
            </a:extLst>
          </p:cNvPr>
          <p:cNvSpPr>
            <a:spLocks noGrp="1"/>
          </p:cNvSpPr>
          <p:nvPr>
            <p:ph type="sldNum" sz="quarter" idx="12"/>
          </p:nvPr>
        </p:nvSpPr>
        <p:spPr/>
        <p:txBody>
          <a:bodyPr/>
          <a:lstStyle/>
          <a:p>
            <a:fld id="{E5959E40-FD66-46FE-97A8-A26AD17301AF}" type="slidenum">
              <a:rPr lang="de-DE" smtClean="0"/>
              <a:t>‹Nr.›</a:t>
            </a:fld>
            <a:endParaRPr lang="de-DE"/>
          </a:p>
        </p:txBody>
      </p:sp>
    </p:spTree>
    <p:extLst>
      <p:ext uri="{BB962C8B-B14F-4D97-AF65-F5344CB8AC3E}">
        <p14:creationId xmlns:p14="http://schemas.microsoft.com/office/powerpoint/2010/main" val="21176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37000">
              <a:schemeClr val="accent6">
                <a:lumMod val="60000"/>
                <a:lumOff val="40000"/>
              </a:schemeClr>
            </a:gs>
            <a:gs pos="66000">
              <a:schemeClr val="accent6">
                <a:lumMod val="40000"/>
                <a:lumOff val="6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05D889F-0DFC-42D6-B75A-86ACF507E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0D61E0E-1AC6-468A-A612-22B40437A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886858-477C-4266-9691-BA3856B77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BF551-1DDF-473E-AC71-3F083386482B}" type="datetimeFigureOut">
              <a:rPr lang="de-DE" smtClean="0"/>
              <a:t>08.06.2021</a:t>
            </a:fld>
            <a:endParaRPr lang="de-DE"/>
          </a:p>
        </p:txBody>
      </p:sp>
      <p:sp>
        <p:nvSpPr>
          <p:cNvPr id="5" name="Fußzeilenplatzhalter 4">
            <a:extLst>
              <a:ext uri="{FF2B5EF4-FFF2-40B4-BE49-F238E27FC236}">
                <a16:creationId xmlns:a16="http://schemas.microsoft.com/office/drawing/2014/main" id="{2303F525-38FC-4748-AB98-387A0254E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90FE73C-B487-4A75-A9B7-BEE74DEBE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59E40-FD66-46FE-97A8-A26AD17301AF}" type="slidenum">
              <a:rPr lang="de-DE" smtClean="0"/>
              <a:t>‹Nr.›</a:t>
            </a:fld>
            <a:endParaRPr lang="de-DE"/>
          </a:p>
        </p:txBody>
      </p:sp>
    </p:spTree>
    <p:extLst>
      <p:ext uri="{BB962C8B-B14F-4D97-AF65-F5344CB8AC3E}">
        <p14:creationId xmlns:p14="http://schemas.microsoft.com/office/powerpoint/2010/main" val="334758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Silvester – 2. Buch Mose, 13 17-22 Die Seelsorge Gottes - Predigten von  Herrn Pfr. Martin Vorländer">
            <a:extLst>
              <a:ext uri="{FF2B5EF4-FFF2-40B4-BE49-F238E27FC236}">
                <a16:creationId xmlns:a16="http://schemas.microsoft.com/office/drawing/2014/main" id="{296D7364-DB24-4DAB-BF2E-6C2DE00014FD}"/>
              </a:ext>
            </a:extLst>
          </p:cNvPr>
          <p:cNvSpPr>
            <a:spLocks noChangeAspect="1" noChangeArrowheads="1"/>
          </p:cNvSpPr>
          <p:nvPr/>
        </p:nvSpPr>
        <p:spPr bwMode="auto">
          <a:xfrm>
            <a:off x="5257800" y="2362200"/>
            <a:ext cx="16764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AC10CD89-F4F5-4263-AAFA-E50D383B0069}"/>
              </a:ext>
            </a:extLst>
          </p:cNvPr>
          <p:cNvSpPr txBox="1"/>
          <p:nvPr/>
        </p:nvSpPr>
        <p:spPr>
          <a:xfrm>
            <a:off x="6629033" y="1026051"/>
            <a:ext cx="5257800" cy="4801314"/>
          </a:xfrm>
          <a:prstGeom prst="rect">
            <a:avLst/>
          </a:prstGeom>
          <a:noFill/>
        </p:spPr>
        <p:txBody>
          <a:bodyPr wrap="square" rtlCol="0">
            <a:spAutoFit/>
          </a:bodyPr>
          <a:lstStyle/>
          <a:p>
            <a:pPr algn="ctr"/>
            <a:r>
              <a:rPr lang="de-DE" sz="7200" dirty="0"/>
              <a:t>Erntebitt-gottesdienst</a:t>
            </a:r>
            <a:r>
              <a:rPr lang="de-DE" sz="5400" dirty="0"/>
              <a:t> </a:t>
            </a:r>
          </a:p>
          <a:p>
            <a:pPr algn="ctr"/>
            <a:endParaRPr lang="de-DE" sz="5400" dirty="0"/>
          </a:p>
          <a:p>
            <a:pPr algn="ctr"/>
            <a:r>
              <a:rPr lang="de-DE" sz="5400" dirty="0"/>
              <a:t>13.6.2021</a:t>
            </a:r>
          </a:p>
          <a:p>
            <a:pPr algn="ctr"/>
            <a:endParaRPr lang="de-DE" sz="5400" dirty="0"/>
          </a:p>
        </p:txBody>
      </p:sp>
      <p:pic>
        <p:nvPicPr>
          <p:cNvPr id="1026" name="Picture 2" descr="pexels-pixabay-158063">
            <a:extLst>
              <a:ext uri="{FF2B5EF4-FFF2-40B4-BE49-F238E27FC236}">
                <a16:creationId xmlns:a16="http://schemas.microsoft.com/office/drawing/2014/main" id="{674B31BE-015A-4730-8F28-226F11306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110" y="-4583"/>
            <a:ext cx="4838962" cy="68625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153641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8CA6B-5737-4A45-B9E0-BFABE6DD8C5F}"/>
              </a:ext>
            </a:extLst>
          </p:cNvPr>
          <p:cNvSpPr>
            <a:spLocks noGrp="1"/>
          </p:cNvSpPr>
          <p:nvPr>
            <p:ph type="title"/>
          </p:nvPr>
        </p:nvSpPr>
        <p:spPr>
          <a:xfrm>
            <a:off x="838200" y="0"/>
            <a:ext cx="10515600" cy="1325563"/>
          </a:xfrm>
        </p:spPr>
        <p:txBody>
          <a:bodyPr/>
          <a:lstStyle/>
          <a:p>
            <a:pPr algn="ctr"/>
            <a:r>
              <a:rPr lang="de-DE" dirty="0">
                <a:latin typeface="+mn-lt"/>
              </a:rPr>
              <a:t>Dass die Sonne jeden Tag</a:t>
            </a:r>
          </a:p>
        </p:txBody>
      </p:sp>
      <p:sp>
        <p:nvSpPr>
          <p:cNvPr id="3" name="Inhaltsplatzhalter 2">
            <a:extLst>
              <a:ext uri="{FF2B5EF4-FFF2-40B4-BE49-F238E27FC236}">
                <a16:creationId xmlns:a16="http://schemas.microsoft.com/office/drawing/2014/main" id="{80A850DD-AB7E-4F4D-B434-B062EB243D09}"/>
              </a:ext>
            </a:extLst>
          </p:cNvPr>
          <p:cNvSpPr>
            <a:spLocks noGrp="1"/>
          </p:cNvSpPr>
          <p:nvPr>
            <p:ph idx="1"/>
          </p:nvPr>
        </p:nvSpPr>
        <p:spPr>
          <a:xfrm>
            <a:off x="286603" y="1173706"/>
            <a:ext cx="11750722" cy="5472753"/>
          </a:xfrm>
        </p:spPr>
        <p:txBody>
          <a:bodyPr>
            <a:normAutofit/>
          </a:bodyPr>
          <a:lstStyle/>
          <a:p>
            <a:pPr marL="0" indent="0">
              <a:buNone/>
            </a:pPr>
            <a:r>
              <a:rPr lang="de-DE" sz="3200" dirty="0"/>
              <a:t>1. Dass die Sonne jeden Tag wieder neu am Himmel steht, dass in deinem Wissen, Gott, das Geringste nicht verweht: </a:t>
            </a:r>
          </a:p>
          <a:p>
            <a:pPr marL="0" indent="0">
              <a:buNone/>
            </a:pPr>
            <a:r>
              <a:rPr lang="de-DE" sz="3200" dirty="0"/>
              <a:t>Dafür danken wir dir, Gott, der du alles mit uns teilst, unsre Freude unser Leid, ja unser Leben.</a:t>
            </a:r>
          </a:p>
          <a:p>
            <a:pPr marL="0" indent="0">
              <a:buNone/>
            </a:pPr>
            <a:endParaRPr lang="de-DE" sz="800" dirty="0"/>
          </a:p>
          <a:p>
            <a:pPr marL="0" indent="0">
              <a:buNone/>
            </a:pPr>
            <a:r>
              <a:rPr lang="de-DE" sz="3200" dirty="0"/>
              <a:t>2. Dass die Not, die uns bedrückt, von dir selbst erlitten ist, weil du, Gott, in deinem Sohn uns ganz nah geworden bist. </a:t>
            </a:r>
          </a:p>
          <a:p>
            <a:pPr marL="0" indent="0">
              <a:buNone/>
            </a:pPr>
            <a:r>
              <a:rPr lang="de-DE" sz="3200" dirty="0"/>
              <a:t>Dafür danken wir dir, Gott, der du alles mit uns teilst, unsre Freude unser Leid, ja unser Leben.</a:t>
            </a:r>
          </a:p>
          <a:p>
            <a:pPr marL="0" indent="0">
              <a:buNone/>
            </a:pPr>
            <a:endParaRPr lang="de-DE" dirty="0"/>
          </a:p>
        </p:txBody>
      </p:sp>
    </p:spTree>
    <p:extLst>
      <p:ext uri="{BB962C8B-B14F-4D97-AF65-F5344CB8AC3E}">
        <p14:creationId xmlns:p14="http://schemas.microsoft.com/office/powerpoint/2010/main" val="188021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9302C77-F24D-4C77-9560-FE585804641E}"/>
              </a:ext>
            </a:extLst>
          </p:cNvPr>
          <p:cNvSpPr/>
          <p:nvPr/>
        </p:nvSpPr>
        <p:spPr>
          <a:xfrm>
            <a:off x="221225" y="353961"/>
            <a:ext cx="11842955" cy="5814028"/>
          </a:xfrm>
          <a:prstGeom prst="rect">
            <a:avLst/>
          </a:prstGeom>
        </p:spPr>
        <p:txBody>
          <a:bodyPr wrap="square">
            <a:spAutoFit/>
          </a:bodyPr>
          <a:lstStyle/>
          <a:p>
            <a:pPr>
              <a:lnSpc>
                <a:spcPct val="107000"/>
              </a:lnSpc>
              <a:spcAft>
                <a:spcPts val="0"/>
              </a:spcAft>
            </a:pPr>
            <a:r>
              <a:rPr lang="de-DE" sz="3200" dirty="0">
                <a:latin typeface="Calibri" panose="020F0502020204030204" pitchFamily="34" charset="0"/>
                <a:ea typeface="Calibri" panose="020F0502020204030204" pitchFamily="34" charset="0"/>
                <a:cs typeface="FrutigerNextLT-MediumCn"/>
              </a:rPr>
              <a:t>3. Dass das Werden und </a:t>
            </a:r>
            <a:r>
              <a:rPr lang="de-DE" sz="3200" dirty="0" err="1">
                <a:latin typeface="Calibri" panose="020F0502020204030204" pitchFamily="34" charset="0"/>
                <a:ea typeface="Calibri" panose="020F0502020204030204" pitchFamily="34" charset="0"/>
                <a:cs typeface="FrutigerNextLT-MediumCn"/>
              </a:rPr>
              <a:t>Vergehn</a:t>
            </a:r>
            <a:r>
              <a:rPr lang="de-DE" sz="3200" dirty="0">
                <a:latin typeface="Calibri" panose="020F0502020204030204" pitchFamily="34" charset="0"/>
                <a:ea typeface="Calibri" panose="020F0502020204030204" pitchFamily="34" charset="0"/>
                <a:cs typeface="FrutigerNextLT-MediumCn"/>
              </a:rPr>
              <a:t> Wunder allen Lebens ist, dass du allem seine Zeit hier in dieser Welt bemisst.</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3200" dirty="0">
                <a:latin typeface="Calibri" panose="020F0502020204030204" pitchFamily="34" charset="0"/>
                <a:ea typeface="Calibri" panose="020F0502020204030204" pitchFamily="34" charset="0"/>
                <a:cs typeface="FrutigerNextLT-MediumCn"/>
              </a:rPr>
              <a:t>Dafür danken wir dir, Gott, der du alles mit uns teilst, unsre Freude unser Leid, ja unser Leben.</a:t>
            </a:r>
          </a:p>
          <a:p>
            <a:pPr>
              <a:lnSpc>
                <a:spcPct val="107000"/>
              </a:lnSpc>
              <a:spcAft>
                <a:spcPts val="0"/>
              </a:spcAft>
            </a:pP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3200" dirty="0">
                <a:latin typeface="Calibri" panose="020F0502020204030204" pitchFamily="34" charset="0"/>
                <a:ea typeface="Calibri" panose="020F0502020204030204" pitchFamily="34" charset="0"/>
                <a:cs typeface="FrutigerNextLT-MediumCn"/>
              </a:rPr>
              <a:t>4. Dass du unser enges Herz immer wieder öffnen willst, dass du unsre leere Hand immer neu mit Segen füllst. </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3200" dirty="0">
                <a:latin typeface="Calibri" panose="020F0502020204030204" pitchFamily="34" charset="0"/>
                <a:ea typeface="Calibri" panose="020F0502020204030204" pitchFamily="34" charset="0"/>
                <a:cs typeface="FrutigerNextLT-MediumCn"/>
              </a:rPr>
              <a:t>Dafür danken wir dir, Gott, der du alles mit uns teilst, unsre Freude unser Leid, ja unser Leben.</a:t>
            </a:r>
          </a:p>
          <a:p>
            <a:pPr>
              <a:lnSpc>
                <a:spcPct val="107000"/>
              </a:lnSpc>
              <a:spcAft>
                <a:spcPts val="0"/>
              </a:spcAft>
            </a:pP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3200" dirty="0">
                <a:latin typeface="Calibri" panose="020F0502020204030204" pitchFamily="34" charset="0"/>
                <a:ea typeface="Calibri" panose="020F0502020204030204" pitchFamily="34" charset="0"/>
                <a:cs typeface="FrutigerNextLT-MediumCn"/>
              </a:rPr>
              <a:t>5. Dass du uns Gemeinschaft schenkst immer wieder wie ein Fest, dass du uns durch deinen Geist ganz lebendig werden lässt. </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de-DE" sz="1200" dirty="0">
                <a:latin typeface="Calibri" panose="020F0502020204030204" pitchFamily="34" charset="0"/>
                <a:ea typeface="Calibri" panose="020F0502020204030204" pitchFamily="34" charset="0"/>
                <a:cs typeface="FrutigerNextLT-RegularCn"/>
              </a:rPr>
              <a:t>Text und Melodie: Kathi Stimmer-</a:t>
            </a:r>
            <a:r>
              <a:rPr lang="de-DE" sz="1200" dirty="0" err="1">
                <a:latin typeface="Calibri" panose="020F0502020204030204" pitchFamily="34" charset="0"/>
                <a:ea typeface="Calibri" panose="020F0502020204030204" pitchFamily="34" charset="0"/>
                <a:cs typeface="FrutigerNextLT-RegularCn"/>
              </a:rPr>
              <a:t>Salzeder</a:t>
            </a:r>
            <a:r>
              <a:rPr lang="de-DE" sz="1200" dirty="0">
                <a:latin typeface="Calibri" panose="020F0502020204030204" pitchFamily="34" charset="0"/>
                <a:ea typeface="Calibri" panose="020F0502020204030204" pitchFamily="34" charset="0"/>
                <a:cs typeface="FrutigerNextLT-RegularCn"/>
              </a:rPr>
              <a:t>. © Musik und Wort, Aschau</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78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F18AB-BCF7-400C-8501-E57E9936535A}"/>
              </a:ext>
            </a:extLst>
          </p:cNvPr>
          <p:cNvSpPr>
            <a:spLocks noGrp="1"/>
          </p:cNvSpPr>
          <p:nvPr>
            <p:ph type="title"/>
          </p:nvPr>
        </p:nvSpPr>
        <p:spPr>
          <a:xfrm>
            <a:off x="838200" y="0"/>
            <a:ext cx="10515600" cy="1325563"/>
          </a:xfrm>
        </p:spPr>
        <p:txBody>
          <a:bodyPr/>
          <a:lstStyle/>
          <a:p>
            <a:pPr algn="ctr"/>
            <a:r>
              <a:rPr lang="de-DE" dirty="0">
                <a:latin typeface="+mn-lt"/>
              </a:rPr>
              <a:t>Schalom, schalom, der Herr segne uns</a:t>
            </a:r>
            <a:endParaRPr lang="de-DE" b="1" dirty="0">
              <a:solidFill>
                <a:schemeClr val="bg1"/>
              </a:solidFill>
              <a:latin typeface="+mn-lt"/>
            </a:endParaRPr>
          </a:p>
        </p:txBody>
      </p:sp>
      <p:sp>
        <p:nvSpPr>
          <p:cNvPr id="3" name="Inhaltsplatzhalter 2">
            <a:extLst>
              <a:ext uri="{FF2B5EF4-FFF2-40B4-BE49-F238E27FC236}">
                <a16:creationId xmlns:a16="http://schemas.microsoft.com/office/drawing/2014/main" id="{72D3F41F-4C7E-4E9D-96BC-AF359518C1FD}"/>
              </a:ext>
            </a:extLst>
          </p:cNvPr>
          <p:cNvSpPr>
            <a:spLocks noGrp="1"/>
          </p:cNvSpPr>
          <p:nvPr>
            <p:ph idx="1"/>
          </p:nvPr>
        </p:nvSpPr>
        <p:spPr>
          <a:xfrm>
            <a:off x="230747" y="1302152"/>
            <a:ext cx="11562735" cy="5555848"/>
          </a:xfrm>
        </p:spPr>
        <p:txBody>
          <a:bodyPr>
            <a:normAutofit/>
          </a:bodyPr>
          <a:lstStyle/>
          <a:p>
            <a:pPr marL="0" indent="0">
              <a:buNone/>
            </a:pPr>
            <a:r>
              <a:rPr lang="de-DE" dirty="0"/>
              <a:t>Schalom, schalom, der Herr segne uns. Schalom, schalom, der Herr segne uns.</a:t>
            </a:r>
          </a:p>
          <a:p>
            <a:pPr marL="0" indent="0">
              <a:buNone/>
            </a:pPr>
            <a:r>
              <a:rPr lang="de-DE" dirty="0"/>
              <a:t>1. Der Herr sei vor dir, um dir den rechten Weg zu zeigen. </a:t>
            </a:r>
          </a:p>
          <a:p>
            <a:pPr marL="0" indent="0">
              <a:buNone/>
            </a:pPr>
            <a:r>
              <a:rPr lang="de-DE" dirty="0"/>
              <a:t>Er sei neben dir, dass sein Arm dich beschütze.</a:t>
            </a:r>
          </a:p>
          <a:p>
            <a:pPr marL="0" indent="0">
              <a:buNone/>
            </a:pPr>
            <a:r>
              <a:rPr lang="de-DE" dirty="0"/>
              <a:t>2. Der Herr sei hinter dir, um dich vor Feinden zu bewahren. </a:t>
            </a:r>
          </a:p>
          <a:p>
            <a:pPr marL="0" indent="0">
              <a:buNone/>
            </a:pPr>
            <a:r>
              <a:rPr lang="de-DE" dirty="0"/>
              <a:t>Er sei unter dir. Er hält dich, wenn du fällst. </a:t>
            </a:r>
          </a:p>
          <a:p>
            <a:pPr marL="0" indent="0">
              <a:buNone/>
            </a:pPr>
            <a:r>
              <a:rPr lang="de-DE" dirty="0"/>
              <a:t>3. Der Herr sei in dir, um dich in Traurigkeit zu trösten. </a:t>
            </a:r>
          </a:p>
          <a:p>
            <a:pPr marL="0" indent="0">
              <a:buNone/>
            </a:pPr>
            <a:r>
              <a:rPr lang="de-DE" dirty="0"/>
              <a:t>Er sei um dich her; den Bösen abzuwehren. </a:t>
            </a:r>
          </a:p>
          <a:p>
            <a:pPr marL="0" indent="0">
              <a:buNone/>
            </a:pPr>
            <a:r>
              <a:rPr lang="de-DE" dirty="0"/>
              <a:t>4. Der Herr sei über dir, um seinen Reichtum dir zu geben. </a:t>
            </a:r>
          </a:p>
          <a:p>
            <a:pPr marL="0" indent="0">
              <a:buNone/>
            </a:pPr>
            <a:r>
              <a:rPr lang="de-DE" dirty="0"/>
              <a:t>So umgebe dich der Herr von allen Seiten. </a:t>
            </a:r>
          </a:p>
          <a:p>
            <a:pPr marL="0" indent="0" algn="r">
              <a:buNone/>
            </a:pPr>
            <a:endParaRPr lang="de-DE" sz="1400" dirty="0"/>
          </a:p>
          <a:p>
            <a:pPr marL="0" indent="0" algn="r">
              <a:buNone/>
            </a:pPr>
            <a:r>
              <a:rPr lang="de-DE" sz="1400" dirty="0"/>
              <a:t>Text (nach einer liturgischen Vorlage) und Melodie: Gerhard Schnitter. Franz.: Danielle </a:t>
            </a:r>
            <a:r>
              <a:rPr lang="de-DE" sz="1400" dirty="0" err="1"/>
              <a:t>Guerrier</a:t>
            </a:r>
            <a:r>
              <a:rPr lang="de-DE" sz="1400" dirty="0"/>
              <a:t> Koegler 2011. © SCM </a:t>
            </a:r>
            <a:r>
              <a:rPr lang="de-DE" sz="1400" dirty="0" err="1"/>
              <a:t>Hänssler</a:t>
            </a:r>
            <a:r>
              <a:rPr lang="de-DE" sz="1400" dirty="0"/>
              <a:t>, Holzgerlingen</a:t>
            </a:r>
          </a:p>
          <a:p>
            <a:pPr marL="0" indent="0">
              <a:buNone/>
            </a:pPr>
            <a:endParaRPr lang="de-DE" dirty="0"/>
          </a:p>
        </p:txBody>
      </p:sp>
    </p:spTree>
    <p:extLst>
      <p:ext uri="{BB962C8B-B14F-4D97-AF65-F5344CB8AC3E}">
        <p14:creationId xmlns:p14="http://schemas.microsoft.com/office/powerpoint/2010/main" val="230063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xels-pixabay-158063">
            <a:extLst>
              <a:ext uri="{FF2B5EF4-FFF2-40B4-BE49-F238E27FC236}">
                <a16:creationId xmlns:a16="http://schemas.microsoft.com/office/drawing/2014/main" id="{4651D273-17DF-480E-884B-25BF9A0F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19" y="0"/>
            <a:ext cx="4838962" cy="68625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6123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Silvester – 2. Buch Mose, 13 17-22 Die Seelsorge Gottes - Predigten von  Herrn Pfr. Martin Vorländer">
            <a:extLst>
              <a:ext uri="{FF2B5EF4-FFF2-40B4-BE49-F238E27FC236}">
                <a16:creationId xmlns:a16="http://schemas.microsoft.com/office/drawing/2014/main" id="{296D7364-DB24-4DAB-BF2E-6C2DE00014FD}"/>
              </a:ext>
            </a:extLst>
          </p:cNvPr>
          <p:cNvSpPr>
            <a:spLocks noChangeAspect="1" noChangeArrowheads="1"/>
          </p:cNvSpPr>
          <p:nvPr/>
        </p:nvSpPr>
        <p:spPr bwMode="auto">
          <a:xfrm>
            <a:off x="5257800" y="2362200"/>
            <a:ext cx="16764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Titel 1">
            <a:extLst>
              <a:ext uri="{FF2B5EF4-FFF2-40B4-BE49-F238E27FC236}">
                <a16:creationId xmlns:a16="http://schemas.microsoft.com/office/drawing/2014/main" id="{B4B45BF4-2B59-4313-9BE3-5FE151F31A6F}"/>
              </a:ext>
            </a:extLst>
          </p:cNvPr>
          <p:cNvSpPr txBox="1">
            <a:spLocks/>
          </p:cNvSpPr>
          <p:nvPr/>
        </p:nvSpPr>
        <p:spPr>
          <a:xfrm>
            <a:off x="215900" y="140271"/>
            <a:ext cx="11823700" cy="1163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e-DE" dirty="0">
              <a:latin typeface="+mn-lt"/>
            </a:endParaRPr>
          </a:p>
        </p:txBody>
      </p:sp>
      <p:sp>
        <p:nvSpPr>
          <p:cNvPr id="6" name="Titel 1">
            <a:extLst>
              <a:ext uri="{FF2B5EF4-FFF2-40B4-BE49-F238E27FC236}">
                <a16:creationId xmlns:a16="http://schemas.microsoft.com/office/drawing/2014/main" id="{C0BB4645-88EC-4341-B8C5-FE2EB56BF2F1}"/>
              </a:ext>
            </a:extLst>
          </p:cNvPr>
          <p:cNvSpPr txBox="1">
            <a:spLocks/>
          </p:cNvSpPr>
          <p:nvPr/>
        </p:nvSpPr>
        <p:spPr>
          <a:xfrm>
            <a:off x="152400" y="122816"/>
            <a:ext cx="11815482" cy="1163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dirty="0">
                <a:latin typeface="+mn-lt"/>
              </a:rPr>
              <a:t>Geh aus mein Herz</a:t>
            </a:r>
          </a:p>
        </p:txBody>
      </p:sp>
      <p:sp>
        <p:nvSpPr>
          <p:cNvPr id="2" name="Rechteck 1">
            <a:extLst>
              <a:ext uri="{FF2B5EF4-FFF2-40B4-BE49-F238E27FC236}">
                <a16:creationId xmlns:a16="http://schemas.microsoft.com/office/drawing/2014/main" id="{F24A07A4-F6B5-49E5-9231-C6FD5286F8E3}"/>
              </a:ext>
            </a:extLst>
          </p:cNvPr>
          <p:cNvSpPr/>
          <p:nvPr/>
        </p:nvSpPr>
        <p:spPr>
          <a:xfrm>
            <a:off x="31750" y="2192867"/>
            <a:ext cx="12191999" cy="3960380"/>
          </a:xfrm>
          <a:prstGeom prst="rect">
            <a:avLst/>
          </a:prstGeom>
        </p:spPr>
        <p:txBody>
          <a:bodyPr wrap="square">
            <a:spAutoFit/>
          </a:bodyPr>
          <a:lstStyle/>
          <a:p>
            <a:r>
              <a:rPr lang="de-DE" sz="3400" dirty="0"/>
              <a:t>1. Geh aus, mein Herz, und suche Freud in dieser lieben Sommerzeit </a:t>
            </a:r>
          </a:p>
          <a:p>
            <a:r>
              <a:rPr lang="de-DE" sz="3400" dirty="0"/>
              <a:t>an deines Gottes Gaben; schau an der schönen Gärten Zier</a:t>
            </a:r>
          </a:p>
          <a:p>
            <a:r>
              <a:rPr lang="de-DE" sz="3400" dirty="0"/>
              <a:t>und siehe, wie sie mir und dir sich </a:t>
            </a:r>
            <a:r>
              <a:rPr lang="de-DE" sz="3400" dirty="0" err="1"/>
              <a:t>ausgeschmücket</a:t>
            </a:r>
            <a:r>
              <a:rPr lang="de-DE" sz="3400" dirty="0"/>
              <a:t> haben,</a:t>
            </a:r>
          </a:p>
          <a:p>
            <a:r>
              <a:rPr lang="de-DE" sz="3400" dirty="0"/>
              <a:t>2. Die Bäume stehen voller Laub, das Erdreich decket seinen Staub</a:t>
            </a:r>
          </a:p>
          <a:p>
            <a:r>
              <a:rPr lang="de-DE" sz="3400" dirty="0"/>
              <a:t>mit einem grünen Kleide; </a:t>
            </a:r>
            <a:r>
              <a:rPr lang="de-DE" sz="3400" dirty="0" err="1"/>
              <a:t>Narzissus</a:t>
            </a:r>
            <a:r>
              <a:rPr lang="de-DE" sz="3400" dirty="0"/>
              <a:t> und die Tulipan,</a:t>
            </a:r>
          </a:p>
          <a:p>
            <a:r>
              <a:rPr lang="de-DE" sz="3400" dirty="0"/>
              <a:t>die ziehen sich viel schöner an als </a:t>
            </a:r>
            <a:r>
              <a:rPr lang="de-DE" sz="3400" dirty="0" err="1"/>
              <a:t>Salomonis</a:t>
            </a:r>
            <a:r>
              <a:rPr lang="de-DE" sz="3400" dirty="0"/>
              <a:t> Seide,</a:t>
            </a:r>
          </a:p>
          <a:p>
            <a:pPr>
              <a:lnSpc>
                <a:spcPct val="115000"/>
              </a:lnSpc>
              <a:spcAft>
                <a:spcPts val="0"/>
              </a:spcAft>
            </a:pPr>
            <a:endParaRPr lang="de-DE" sz="2800" dirty="0">
              <a:solidFill>
                <a:schemeClr val="bg1"/>
              </a:solidFill>
            </a:endParaRPr>
          </a:p>
          <a:p>
            <a:pPr>
              <a:lnSpc>
                <a:spcPct val="115000"/>
              </a:lnSpc>
              <a:spcAft>
                <a:spcPts val="0"/>
              </a:spcAft>
            </a:pPr>
            <a:endParaRPr lang="de-DE" sz="1400" dirty="0">
              <a:solidFill>
                <a:schemeClr val="bg1"/>
              </a:solidFill>
            </a:endParaRPr>
          </a:p>
        </p:txBody>
      </p:sp>
    </p:spTree>
    <p:extLst>
      <p:ext uri="{BB962C8B-B14F-4D97-AF65-F5344CB8AC3E}">
        <p14:creationId xmlns:p14="http://schemas.microsoft.com/office/powerpoint/2010/main" val="36798252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D3B0BAC-5004-4F64-8E45-950A45CB7656}"/>
              </a:ext>
            </a:extLst>
          </p:cNvPr>
          <p:cNvSpPr/>
          <p:nvPr/>
        </p:nvSpPr>
        <p:spPr>
          <a:xfrm>
            <a:off x="142568" y="335845"/>
            <a:ext cx="12049432" cy="6186309"/>
          </a:xfrm>
          <a:prstGeom prst="rect">
            <a:avLst/>
          </a:prstGeom>
        </p:spPr>
        <p:txBody>
          <a:bodyPr wrap="square">
            <a:spAutoFit/>
          </a:bodyPr>
          <a:lstStyle/>
          <a:p>
            <a:r>
              <a:rPr lang="de-DE" sz="3300" dirty="0"/>
              <a:t>3. Die Lerche schwingt sich in die Luft, </a:t>
            </a:r>
          </a:p>
          <a:p>
            <a:r>
              <a:rPr lang="de-DE" sz="3300" dirty="0"/>
              <a:t>das </a:t>
            </a:r>
            <a:r>
              <a:rPr lang="de-DE" sz="3300" dirty="0" err="1"/>
              <a:t>Täublein</a:t>
            </a:r>
            <a:r>
              <a:rPr lang="de-DE" sz="3300" dirty="0"/>
              <a:t> fliegt aus seiner Kluft</a:t>
            </a:r>
          </a:p>
          <a:p>
            <a:r>
              <a:rPr lang="de-DE" sz="3300" dirty="0"/>
              <a:t>und macht sich in die Wälder; die hochbegabte Nachtigall</a:t>
            </a:r>
          </a:p>
          <a:p>
            <a:r>
              <a:rPr lang="de-DE" sz="3300" dirty="0"/>
              <a:t>ergötzt und füllt mit ihrem Schall Berg, Hügel, Tal und Felder,</a:t>
            </a:r>
          </a:p>
          <a:p>
            <a:r>
              <a:rPr lang="de-DE" sz="3300" dirty="0"/>
              <a:t>4. Die Glucke führt ihr </a:t>
            </a:r>
            <a:r>
              <a:rPr lang="de-DE" sz="3300" dirty="0" err="1"/>
              <a:t>Völklein</a:t>
            </a:r>
            <a:r>
              <a:rPr lang="de-DE" sz="3300" dirty="0"/>
              <a:t> aus, </a:t>
            </a:r>
          </a:p>
          <a:p>
            <a:r>
              <a:rPr lang="de-DE" sz="3300" dirty="0"/>
              <a:t>der Storch baut und bewohnt sein Haus,</a:t>
            </a:r>
          </a:p>
          <a:p>
            <a:r>
              <a:rPr lang="de-DE" sz="3300" dirty="0"/>
              <a:t>das </a:t>
            </a:r>
            <a:r>
              <a:rPr lang="de-DE" sz="3300" dirty="0" err="1"/>
              <a:t>Schwälblein</a:t>
            </a:r>
            <a:r>
              <a:rPr lang="de-DE" sz="3300" dirty="0"/>
              <a:t> speist die Jungen, </a:t>
            </a:r>
          </a:p>
          <a:p>
            <a:r>
              <a:rPr lang="de-DE" sz="3300" dirty="0"/>
              <a:t>der schnelle Hirsch, das leichte Reh</a:t>
            </a:r>
          </a:p>
          <a:p>
            <a:r>
              <a:rPr lang="de-DE" sz="3300" dirty="0"/>
              <a:t>ist froh und kommt aus seiner </a:t>
            </a:r>
            <a:r>
              <a:rPr lang="de-DE" sz="3300" dirty="0" err="1"/>
              <a:t>Höh</a:t>
            </a:r>
            <a:r>
              <a:rPr lang="de-DE" sz="3300" dirty="0"/>
              <a:t> ins tiefe Gras gesprungen,</a:t>
            </a:r>
          </a:p>
          <a:p>
            <a:r>
              <a:rPr lang="de-DE" sz="3300" dirty="0"/>
              <a:t>8. Ich selber kann und mag nicht </a:t>
            </a:r>
            <a:r>
              <a:rPr lang="de-DE" sz="3300" dirty="0" err="1"/>
              <a:t>ruhn</a:t>
            </a:r>
            <a:r>
              <a:rPr lang="de-DE" sz="3300" dirty="0"/>
              <a:t>, des großen Gottes großes Tun</a:t>
            </a:r>
          </a:p>
          <a:p>
            <a:r>
              <a:rPr lang="de-DE" sz="3300" dirty="0"/>
              <a:t>erweckt mir alle Sinnen; ich singe mit, wenn alles singt,</a:t>
            </a:r>
          </a:p>
          <a:p>
            <a:r>
              <a:rPr lang="de-DE" sz="3300" dirty="0"/>
              <a:t>und lasse, was dem Höchsten klingt, aus meinem Herzen rinnen.</a:t>
            </a:r>
          </a:p>
        </p:txBody>
      </p:sp>
    </p:spTree>
    <p:extLst>
      <p:ext uri="{BB962C8B-B14F-4D97-AF65-F5344CB8AC3E}">
        <p14:creationId xmlns:p14="http://schemas.microsoft.com/office/powerpoint/2010/main" val="269657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Silvester – 2. Buch Mose, 13 17-22 Die Seelsorge Gottes - Predigten von  Herrn Pfr. Martin Vorländer">
            <a:extLst>
              <a:ext uri="{FF2B5EF4-FFF2-40B4-BE49-F238E27FC236}">
                <a16:creationId xmlns:a16="http://schemas.microsoft.com/office/drawing/2014/main" id="{296D7364-DB24-4DAB-BF2E-6C2DE00014FD}"/>
              </a:ext>
            </a:extLst>
          </p:cNvPr>
          <p:cNvSpPr>
            <a:spLocks noChangeAspect="1" noChangeArrowheads="1"/>
          </p:cNvSpPr>
          <p:nvPr/>
        </p:nvSpPr>
        <p:spPr bwMode="auto">
          <a:xfrm>
            <a:off x="5257800" y="2362200"/>
            <a:ext cx="16764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Titel 1">
            <a:extLst>
              <a:ext uri="{FF2B5EF4-FFF2-40B4-BE49-F238E27FC236}">
                <a16:creationId xmlns:a16="http://schemas.microsoft.com/office/drawing/2014/main" id="{B4B45BF4-2B59-4313-9BE3-5FE151F31A6F}"/>
              </a:ext>
            </a:extLst>
          </p:cNvPr>
          <p:cNvSpPr txBox="1">
            <a:spLocks/>
          </p:cNvSpPr>
          <p:nvPr/>
        </p:nvSpPr>
        <p:spPr>
          <a:xfrm>
            <a:off x="838200" y="239900"/>
            <a:ext cx="10515600" cy="116387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b="1" dirty="0"/>
              <a:t>Psalm: Herr, unser Herrscher, wie herrlich ist dein Name</a:t>
            </a:r>
            <a:endParaRPr lang="de-DE" dirty="0"/>
          </a:p>
        </p:txBody>
      </p:sp>
      <p:sp>
        <p:nvSpPr>
          <p:cNvPr id="2" name="Rechteck 1">
            <a:extLst>
              <a:ext uri="{FF2B5EF4-FFF2-40B4-BE49-F238E27FC236}">
                <a16:creationId xmlns:a16="http://schemas.microsoft.com/office/drawing/2014/main" id="{AADB1099-5EB2-49F7-8040-46F34D54156E}"/>
              </a:ext>
            </a:extLst>
          </p:cNvPr>
          <p:cNvSpPr/>
          <p:nvPr/>
        </p:nvSpPr>
        <p:spPr>
          <a:xfrm>
            <a:off x="135466" y="1841242"/>
            <a:ext cx="12056534" cy="5386090"/>
          </a:xfrm>
          <a:prstGeom prst="rect">
            <a:avLst/>
          </a:prstGeom>
        </p:spPr>
        <p:txBody>
          <a:bodyPr wrap="square">
            <a:spAutoFit/>
          </a:bodyPr>
          <a:lstStyle/>
          <a:p>
            <a:r>
              <a:rPr lang="de-DE" sz="3200" i="1" dirty="0"/>
              <a:t>I+II Herr, unser Herrscher,</a:t>
            </a:r>
            <a:endParaRPr lang="de-DE" sz="3200" dirty="0"/>
          </a:p>
          <a:p>
            <a:r>
              <a:rPr lang="de-DE" sz="3200" i="1" dirty="0"/>
              <a:t>wie herrlich ist dein Name in allen Landen.</a:t>
            </a:r>
          </a:p>
          <a:p>
            <a:endParaRPr lang="de-DE" sz="800" dirty="0"/>
          </a:p>
          <a:p>
            <a:r>
              <a:rPr lang="de-DE" sz="3200" dirty="0"/>
              <a:t>I Wir freuen uns, dass du da bist. Wir loben dich aus ganzem Herzen.</a:t>
            </a:r>
          </a:p>
          <a:p>
            <a:r>
              <a:rPr lang="de-DE" sz="3200" dirty="0"/>
              <a:t>II Große und Kleine staunen und </a:t>
            </a:r>
            <a:r>
              <a:rPr lang="de-DE" sz="3200" dirty="0" err="1"/>
              <a:t>sagen:Gott</a:t>
            </a:r>
            <a:r>
              <a:rPr lang="de-DE" sz="3200" dirty="0"/>
              <a:t>, du bist gut.</a:t>
            </a:r>
          </a:p>
          <a:p>
            <a:endParaRPr lang="de-DE" sz="800" dirty="0"/>
          </a:p>
          <a:p>
            <a:r>
              <a:rPr lang="de-DE" sz="3200" i="1" dirty="0"/>
              <a:t>I+II Herr, unser Herrscher,</a:t>
            </a:r>
            <a:endParaRPr lang="de-DE" sz="3200" dirty="0"/>
          </a:p>
          <a:p>
            <a:r>
              <a:rPr lang="de-DE" sz="3200" i="1" dirty="0"/>
              <a:t>wie herrlich ist dein Name in allen Landen.</a:t>
            </a:r>
          </a:p>
          <a:p>
            <a:endParaRPr lang="de-DE" sz="800" dirty="0"/>
          </a:p>
          <a:p>
            <a:r>
              <a:rPr lang="de-DE" sz="3200" dirty="0"/>
              <a:t>I Der Mond und die Sterne, der ganze Himmel kommt aus deiner Hand.</a:t>
            </a:r>
          </a:p>
          <a:p>
            <a:r>
              <a:rPr lang="de-DE" sz="3200" dirty="0"/>
              <a:t>II Ein Wunder ist der Mensch. Er kann denken und sein Leben gestalten.</a:t>
            </a:r>
          </a:p>
          <a:p>
            <a:r>
              <a:rPr lang="de-DE" sz="3200" dirty="0"/>
              <a:t>Du denkst an ihn und begleitest seinen Weg.</a:t>
            </a:r>
          </a:p>
          <a:p>
            <a:endParaRPr lang="de-DE" sz="3200" dirty="0">
              <a:solidFill>
                <a:schemeClr val="bg1"/>
              </a:solidFill>
            </a:endParaRPr>
          </a:p>
        </p:txBody>
      </p:sp>
    </p:spTree>
    <p:extLst>
      <p:ext uri="{BB962C8B-B14F-4D97-AF65-F5344CB8AC3E}">
        <p14:creationId xmlns:p14="http://schemas.microsoft.com/office/powerpoint/2010/main" val="9446792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49671CE-514C-46DC-9090-5D16B1F024A2}"/>
              </a:ext>
            </a:extLst>
          </p:cNvPr>
          <p:cNvSpPr/>
          <p:nvPr/>
        </p:nvSpPr>
        <p:spPr>
          <a:xfrm>
            <a:off x="530941" y="575187"/>
            <a:ext cx="11326761" cy="5439053"/>
          </a:xfrm>
          <a:prstGeom prst="rect">
            <a:avLst/>
          </a:prstGeom>
        </p:spPr>
        <p:txBody>
          <a:bodyPr wrap="square">
            <a:spAutoFit/>
          </a:bodyPr>
          <a:lstStyle/>
          <a:p>
            <a:pPr>
              <a:lnSpc>
                <a:spcPct val="115000"/>
              </a:lnSpc>
              <a:spcAft>
                <a:spcPts val="0"/>
              </a:spcAft>
            </a:pPr>
            <a:r>
              <a:rPr lang="de-DE" sz="3200" i="1" dirty="0">
                <a:latin typeface="Calibri" panose="020F0502020204030204" pitchFamily="34" charset="0"/>
                <a:ea typeface="Calibri" panose="020F0502020204030204" pitchFamily="34" charset="0"/>
                <a:cs typeface="Calibri" panose="020F0502020204030204" pitchFamily="34" charset="0"/>
              </a:rPr>
              <a:t>I+II Herr, unser Herrscher,</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3200" i="1" dirty="0">
                <a:latin typeface="Calibri" panose="020F0502020204030204" pitchFamily="34" charset="0"/>
                <a:ea typeface="Calibri" panose="020F0502020204030204" pitchFamily="34" charset="0"/>
                <a:cs typeface="Calibri" panose="020F0502020204030204" pitchFamily="34" charset="0"/>
              </a:rPr>
              <a:t>wie herrlich ist dein Name in allen Landen.</a:t>
            </a:r>
          </a:p>
          <a:p>
            <a:pPr>
              <a:lnSpc>
                <a:spcPct val="115000"/>
              </a:lnSpc>
              <a:spcAft>
                <a:spcPts val="0"/>
              </a:spcAft>
            </a:pP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3200" dirty="0">
                <a:latin typeface="Calibri" panose="020F0502020204030204" pitchFamily="34" charset="0"/>
                <a:ea typeface="Calibri" panose="020F0502020204030204" pitchFamily="34" charset="0"/>
                <a:cs typeface="Calibri" panose="020F0502020204030204" pitchFamily="34" charset="0"/>
              </a:rPr>
              <a:t>I Schaut euch die Welt an: die Vögel in den Bäumen, die Schafe auf der Weide, die Fische im Wasser. Es ist schön, auf der Welt zu sein.</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3200" dirty="0">
                <a:latin typeface="Calibri" panose="020F0502020204030204" pitchFamily="34" charset="0"/>
                <a:ea typeface="Calibri" panose="020F0502020204030204" pitchFamily="34" charset="0"/>
                <a:cs typeface="Calibri" panose="020F0502020204030204" pitchFamily="34" charset="0"/>
              </a:rPr>
              <a:t>II Es ist zum Staunen: die Bäume bringen Frucht, die Pflanzen bringen Nahrung, der Boden ist voller Schätze. </a:t>
            </a:r>
          </a:p>
          <a:p>
            <a:pPr>
              <a:lnSpc>
                <a:spcPct val="115000"/>
              </a:lnSpc>
              <a:spcAft>
                <a:spcPts val="0"/>
              </a:spcAft>
            </a:pPr>
            <a:r>
              <a:rPr lang="de-DE" sz="3200" dirty="0">
                <a:latin typeface="Calibri" panose="020F0502020204030204" pitchFamily="34" charset="0"/>
                <a:ea typeface="Calibri" panose="020F0502020204030204" pitchFamily="34" charset="0"/>
                <a:cs typeface="Calibri" panose="020F0502020204030204" pitchFamily="34" charset="0"/>
              </a:rPr>
              <a:t>Wir danken dir für diesen Reichtum.</a:t>
            </a:r>
          </a:p>
          <a:p>
            <a:pPr>
              <a:lnSpc>
                <a:spcPct val="115000"/>
              </a:lnSpc>
              <a:spcAft>
                <a:spcPts val="0"/>
              </a:spcAft>
            </a:pP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3200" i="1" dirty="0">
                <a:latin typeface="Calibri" panose="020F0502020204030204" pitchFamily="34" charset="0"/>
                <a:ea typeface="Calibri" panose="020F0502020204030204" pitchFamily="34" charset="0"/>
                <a:cs typeface="Calibri" panose="020F0502020204030204" pitchFamily="34" charset="0"/>
              </a:rPr>
              <a:t>I+II Herr, unser Herrscher,</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de-DE" sz="3200" i="1" dirty="0">
                <a:latin typeface="Calibri" panose="020F0502020204030204" pitchFamily="34" charset="0"/>
                <a:ea typeface="Calibri" panose="020F0502020204030204" pitchFamily="34" charset="0"/>
                <a:cs typeface="Calibri" panose="020F0502020204030204" pitchFamily="34" charset="0"/>
              </a:rPr>
              <a:t>wie herrlich ist dein Name in allen Landen.</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87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DA36E99-B159-4B67-88B6-C01D5A2B2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4761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Silvester – 2. Buch Mose, 13 17-22 Die Seelsorge Gottes - Predigten von  Herrn Pfr. Martin Vorländer">
            <a:extLst>
              <a:ext uri="{FF2B5EF4-FFF2-40B4-BE49-F238E27FC236}">
                <a16:creationId xmlns:a16="http://schemas.microsoft.com/office/drawing/2014/main" id="{296D7364-DB24-4DAB-BF2E-6C2DE00014FD}"/>
              </a:ext>
            </a:extLst>
          </p:cNvPr>
          <p:cNvSpPr>
            <a:spLocks noChangeAspect="1" noChangeArrowheads="1"/>
          </p:cNvSpPr>
          <p:nvPr/>
        </p:nvSpPr>
        <p:spPr bwMode="auto">
          <a:xfrm>
            <a:off x="5257800" y="2362200"/>
            <a:ext cx="16764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Titel 1">
            <a:extLst>
              <a:ext uri="{FF2B5EF4-FFF2-40B4-BE49-F238E27FC236}">
                <a16:creationId xmlns:a16="http://schemas.microsoft.com/office/drawing/2014/main" id="{B4B45BF4-2B59-4313-9BE3-5FE151F31A6F}"/>
              </a:ext>
            </a:extLst>
          </p:cNvPr>
          <p:cNvSpPr txBox="1">
            <a:spLocks/>
          </p:cNvSpPr>
          <p:nvPr/>
        </p:nvSpPr>
        <p:spPr>
          <a:xfrm>
            <a:off x="152400" y="184331"/>
            <a:ext cx="11815482" cy="1163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b="1" dirty="0"/>
              <a:t>Unser Gott hat uns geschaffen</a:t>
            </a:r>
            <a:endParaRPr lang="de-DE" dirty="0"/>
          </a:p>
        </p:txBody>
      </p:sp>
      <p:sp>
        <p:nvSpPr>
          <p:cNvPr id="6" name="Titel 1">
            <a:extLst>
              <a:ext uri="{FF2B5EF4-FFF2-40B4-BE49-F238E27FC236}">
                <a16:creationId xmlns:a16="http://schemas.microsoft.com/office/drawing/2014/main" id="{3CEE9491-FB2B-4109-9FB1-FCF827F04F3B}"/>
              </a:ext>
            </a:extLst>
          </p:cNvPr>
          <p:cNvSpPr txBox="1">
            <a:spLocks/>
          </p:cNvSpPr>
          <p:nvPr/>
        </p:nvSpPr>
        <p:spPr>
          <a:xfrm>
            <a:off x="215900" y="-54599"/>
            <a:ext cx="11823700" cy="1163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e-DE" dirty="0">
              <a:latin typeface="+mn-lt"/>
            </a:endParaRPr>
          </a:p>
        </p:txBody>
      </p:sp>
      <p:sp>
        <p:nvSpPr>
          <p:cNvPr id="7" name="Textfeld 6">
            <a:extLst>
              <a:ext uri="{FF2B5EF4-FFF2-40B4-BE49-F238E27FC236}">
                <a16:creationId xmlns:a16="http://schemas.microsoft.com/office/drawing/2014/main" id="{851E8617-C079-49DB-B11D-A6B727B3F0A2}"/>
              </a:ext>
            </a:extLst>
          </p:cNvPr>
          <p:cNvSpPr txBox="1"/>
          <p:nvPr/>
        </p:nvSpPr>
        <p:spPr>
          <a:xfrm>
            <a:off x="244843" y="2353552"/>
            <a:ext cx="11765814" cy="3323987"/>
          </a:xfrm>
          <a:prstGeom prst="rect">
            <a:avLst/>
          </a:prstGeom>
          <a:noFill/>
        </p:spPr>
        <p:txBody>
          <a:bodyPr wrap="square" numCol="1" rtlCol="0">
            <a:spAutoFit/>
          </a:bodyPr>
          <a:lstStyle/>
          <a:p>
            <a:r>
              <a:rPr lang="de-DE" sz="3200" dirty="0"/>
              <a:t>1. Unser Gott hat uns geschaffen, Mann und Frau, sich selbst zum Bild. Und Gott schuf die eine Erde, Pflanzen, Tiere, zahm und wild. Dann hat Gott zu treuen Händen uns die Erde anvertraut, sie im Segen, durch Gefahren zu bebauen und bewahren. Dazu braucht Gott dich und mich, daran glaube ich. Dazu braucht Gott dich und mich, daran glaube ich.</a:t>
            </a:r>
          </a:p>
          <a:p>
            <a:endParaRPr lang="de-DE" dirty="0"/>
          </a:p>
        </p:txBody>
      </p:sp>
    </p:spTree>
    <p:extLst>
      <p:ext uri="{BB962C8B-B14F-4D97-AF65-F5344CB8AC3E}">
        <p14:creationId xmlns:p14="http://schemas.microsoft.com/office/powerpoint/2010/main" val="8049494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E481817-7DCB-4D05-B415-1B8F9DD1798A}"/>
              </a:ext>
            </a:extLst>
          </p:cNvPr>
          <p:cNvSpPr/>
          <p:nvPr/>
        </p:nvSpPr>
        <p:spPr>
          <a:xfrm>
            <a:off x="341194" y="573206"/>
            <a:ext cx="11850806" cy="6309420"/>
          </a:xfrm>
          <a:prstGeom prst="rect">
            <a:avLst/>
          </a:prstGeom>
        </p:spPr>
        <p:txBody>
          <a:bodyPr wrap="square">
            <a:spAutoFit/>
          </a:bodyPr>
          <a:lstStyle/>
          <a:p>
            <a:r>
              <a:rPr lang="de-DE" sz="3200" dirty="0"/>
              <a:t>2. Unser Gott ist Mensch geworden, kam als Kind auf diese Welt, dass die Liebe frisch erblühe, Hoffnung unsre Nacht erhellt. Doch der Weg des Gottessohnes führt durch Leid, durch Kreuz und Tod, bis er, der so preisgegeben, auferstand in neues Leben und nun wirkt durch dich und mich, daran glaube ich, und nun wirkt durch dich und mich, daran glaube ich.</a:t>
            </a:r>
          </a:p>
          <a:p>
            <a:r>
              <a:rPr lang="de-DE" sz="3200" dirty="0"/>
              <a:t>3. Unser Gott will, dass wir leben, Kraft dazu schenkt Gottes Geist, der uns jeden Tag beflügelt und uns jenen Tag verheißt, an dem Tod und Tränen enden, Schmerz und Trauer nicht mehr sind. Doch zuvor wird er uns lehren, unser Brot so zu vermehren, dass es reicht für dich und mich, daran glaube ich; dass es reicht für dich und mich, daran glaube ich.</a:t>
            </a:r>
          </a:p>
          <a:p>
            <a:pPr algn="r"/>
            <a:r>
              <a:rPr lang="de-DE" sz="2000" dirty="0"/>
              <a:t>Text: Eugen Eckert 2006; französisch: Christian Kempf. Melodie: Peter </a:t>
            </a:r>
            <a:r>
              <a:rPr lang="de-DE" sz="2000" dirty="0" err="1"/>
              <a:t>Reulein</a:t>
            </a:r>
            <a:r>
              <a:rPr lang="de-DE" sz="2000" dirty="0"/>
              <a:t> 2006. © Strube, München</a:t>
            </a:r>
          </a:p>
        </p:txBody>
      </p:sp>
    </p:spTree>
    <p:extLst>
      <p:ext uri="{BB962C8B-B14F-4D97-AF65-F5344CB8AC3E}">
        <p14:creationId xmlns:p14="http://schemas.microsoft.com/office/powerpoint/2010/main" val="183362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xels-pixabay-158063">
            <a:extLst>
              <a:ext uri="{FF2B5EF4-FFF2-40B4-BE49-F238E27FC236}">
                <a16:creationId xmlns:a16="http://schemas.microsoft.com/office/drawing/2014/main" id="{4651D273-17DF-480E-884B-25BF9A0F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19" y="0"/>
            <a:ext cx="4838962" cy="68625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29868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1058</Words>
  <Application>Microsoft Office PowerPoint</Application>
  <PresentationFormat>Breitbild</PresentationFormat>
  <Paragraphs>75</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Calibri Light</vt:lpstr>
      <vt:lpstr>FrutigerNextLT-MediumCn</vt:lpstr>
      <vt:lpstr>FrutigerNextLT-RegularCn</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Dass die Sonne jeden Tag</vt:lpstr>
      <vt:lpstr>PowerPoint-Präsentation</vt:lpstr>
      <vt:lpstr>Schalom, schalom, der Herr segne uns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Roemer, Dajana</dc:creator>
  <cp:lastModifiedBy>Roemer, Dajana</cp:lastModifiedBy>
  <cp:revision>52</cp:revision>
  <dcterms:created xsi:type="dcterms:W3CDTF">2020-11-18T07:58:07Z</dcterms:created>
  <dcterms:modified xsi:type="dcterms:W3CDTF">2021-06-08T17:33:42Z</dcterms:modified>
</cp:coreProperties>
</file>